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3" r:id="rId2"/>
  </p:sldMasterIdLst>
  <p:notesMasterIdLst>
    <p:notesMasterId r:id="rId24"/>
  </p:notesMasterIdLst>
  <p:handoutMasterIdLst>
    <p:handoutMasterId r:id="rId25"/>
  </p:handoutMasterIdLst>
  <p:sldIdLst>
    <p:sldId id="256" r:id="rId3"/>
    <p:sldId id="424" r:id="rId4"/>
    <p:sldId id="429" r:id="rId5"/>
    <p:sldId id="336" r:id="rId6"/>
    <p:sldId id="420" r:id="rId7"/>
    <p:sldId id="421" r:id="rId8"/>
    <p:sldId id="422" r:id="rId9"/>
    <p:sldId id="430" r:id="rId10"/>
    <p:sldId id="423" r:id="rId11"/>
    <p:sldId id="418" r:id="rId12"/>
    <p:sldId id="426" r:id="rId13"/>
    <p:sldId id="431" r:id="rId14"/>
    <p:sldId id="414" r:id="rId15"/>
    <p:sldId id="415" r:id="rId16"/>
    <p:sldId id="427" r:id="rId17"/>
    <p:sldId id="428" r:id="rId18"/>
    <p:sldId id="416" r:id="rId19"/>
    <p:sldId id="419" r:id="rId20"/>
    <p:sldId id="413" r:id="rId21"/>
    <p:sldId id="412" r:id="rId22"/>
    <p:sldId id="39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65100"/>
    <a:srgbClr val="D95100"/>
    <a:srgbClr val="D96600"/>
    <a:srgbClr val="0C5D29"/>
    <a:srgbClr val="3A8066"/>
    <a:srgbClr val="168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155"/>
    <p:restoredTop sz="84713" autoAdjust="0"/>
  </p:normalViewPr>
  <p:slideViewPr>
    <p:cSldViewPr snapToGrid="0" snapToObjects="1">
      <p:cViewPr>
        <p:scale>
          <a:sx n="85" d="100"/>
          <a:sy n="85" d="100"/>
        </p:scale>
        <p:origin x="14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F0954-3A47-1D4B-B26A-DF7DC3CEC3E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1314A-F02A-4649-9375-621D5C1E7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805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D8832-656D-8C4C-84F3-D2A78C7ABC7E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C46F0-9265-F447-8670-C08AE4D81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97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05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7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thin-plate</a:t>
            </a:r>
            <a:r>
              <a:rPr lang="en-US" baseline="0" dirty="0" smtClean="0"/>
              <a:t> spline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6F749-C0CF-4F38-A7C2-A6B2491B64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07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09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Classification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left-hand panel of Figure 1.4 addresses this problem by representing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of the 64 cell lines using just two numbers, Z1  and Z2 . These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the first two principal components  of the data, which summarize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6,830 expression measurements for each cell line down to two numbers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dimensions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8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C9A6-48F9-2442-8B39-6C136B54BDA3}" type="datetime1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4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F4E8C-57E4-1948-8C37-AE3B8FE74A9D}" type="datetime1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8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4514-3049-9848-A564-7B60045E0EBE}" type="datetime1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28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3886200"/>
            <a:ext cx="7058052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6631375"/>
            <a:ext cx="9144000" cy="228600"/>
          </a:xfrm>
          <a:prstGeom prst="rect">
            <a:avLst/>
          </a:prstGeom>
          <a:solidFill>
            <a:srgbClr val="83052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7037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6109"/>
            <a:ext cx="8229600" cy="501005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1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414084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193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734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42925" y="74639"/>
            <a:ext cx="7924800" cy="6326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984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06B5-3092-7345-B9E6-8A2392AB166B}" type="datetime1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3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0A88-A6B9-0A40-AC85-0C08F29EB47C}" type="datetime1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2D05-CFE7-C14B-A67A-E655F28334D0}" type="datetime1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6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AC39-CEA0-9647-89DF-3F7A3F50BF96}" type="datetime1">
              <a:rPr lang="en-US" smtClean="0"/>
              <a:t>1/17/18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93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93E6A-3B83-7A4B-810E-5DDED959D540}" type="datetime1">
              <a:rPr lang="en-US" smtClean="0"/>
              <a:t>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8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0E574-1049-7848-9F51-50CAD66B8B75}" type="datetime1">
              <a:rPr lang="en-US" smtClean="0"/>
              <a:t>1/17/18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6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3B2F-D37A-604E-8FE1-3DE4AE27B21C}" type="datetime1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5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1572-38B1-ED42-A8EE-717F3828AC3F}" type="datetime1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79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7" Type="http://schemas.openxmlformats.org/officeDocument/2006/relationships/vmlDrawing" Target="../drawings/vmlDrawing1.vml"/><Relationship Id="rId8" Type="http://schemas.openxmlformats.org/officeDocument/2006/relationships/oleObject" Target="???" TargetMode="Externa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4E78-0C97-3D41-8B7B-5FACFDDF35F2}" type="datetime1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0116"/>
            <a:ext cx="8229600" cy="512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6FF758F-725A-4403-AF81-A0503C31101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1/17/18</a:t>
            </a:fld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450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FDF008C-E983-4CF1-805C-06207AB7B46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3" y="6643250"/>
            <a:ext cx="9143968" cy="238148"/>
          </a:xfrm>
          <a:prstGeom prst="rect">
            <a:avLst/>
          </a:prstGeom>
          <a:solidFill>
            <a:srgbClr val="83052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457200" y="46043"/>
            <a:ext cx="8229600" cy="94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8293100" y="0"/>
          <a:ext cx="838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" name="Document" r:id="rId8" imgW="1003263" imgH="1028662" progId="Word.Document.12">
                  <p:link updateAutomatic="1"/>
                </p:oleObj>
              </mc:Choice>
              <mc:Fallback>
                <p:oleObj name="Document" r:id="rId8" imgW="1003263" imgH="1028662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3100" y="0"/>
                        <a:ext cx="8382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1749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45898"/>
            <a:ext cx="9144000" cy="2016779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168043"/>
                </a:solidFill>
              </a:rPr>
              <a:t>Statistical Analysis and Learning (SAL)</a:t>
            </a:r>
            <a:br>
              <a:rPr lang="en-US" sz="4000" b="1" dirty="0" smtClean="0">
                <a:solidFill>
                  <a:srgbClr val="168043"/>
                </a:solidFill>
              </a:rPr>
            </a:br>
            <a:r>
              <a:rPr lang="en-US" sz="3100" b="1" u="sng" dirty="0" smtClean="0">
                <a:solidFill>
                  <a:srgbClr val="168043"/>
                </a:solidFill>
              </a:rPr>
              <a:t>Textbook</a:t>
            </a:r>
            <a:r>
              <a:rPr lang="en-US" sz="3100" b="1" dirty="0" smtClean="0">
                <a:solidFill>
                  <a:srgbClr val="168043"/>
                </a:solidFill>
              </a:rPr>
              <a:t>: </a:t>
            </a:r>
            <a:r>
              <a:rPr lang="en-US" sz="3100" b="1" i="1" dirty="0" smtClean="0">
                <a:solidFill>
                  <a:srgbClr val="168043"/>
                </a:solidFill>
              </a:rPr>
              <a:t>An Introduction to Statistical Learning (ISL)</a:t>
            </a:r>
            <a:endParaRPr lang="en-US" sz="3100" b="1" i="1" dirty="0">
              <a:solidFill>
                <a:srgbClr val="16804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06461"/>
            <a:ext cx="6400800" cy="2353047"/>
          </a:xfrm>
        </p:spPr>
        <p:txBody>
          <a:bodyPr>
            <a:normAutofit fontScale="92500" lnSpcReduction="10000"/>
          </a:bodyPr>
          <a:lstStyle/>
          <a:p>
            <a:r>
              <a:rPr lang="en-US" sz="3500" b="1" dirty="0" smtClean="0">
                <a:solidFill>
                  <a:srgbClr val="A60000"/>
                </a:solidFill>
              </a:rPr>
              <a:t>Varun Rai (Ph.D., Stanford)</a:t>
            </a:r>
          </a:p>
          <a:p>
            <a:r>
              <a:rPr lang="en-US" sz="2800" b="1" dirty="0" smtClean="0">
                <a:solidFill>
                  <a:srgbClr val="A60000"/>
                </a:solidFill>
              </a:rPr>
              <a:t>LBJ School of Public Affairs</a:t>
            </a:r>
            <a:endParaRPr lang="en-US" sz="2800" b="1" dirty="0">
              <a:solidFill>
                <a:srgbClr val="A60000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University of Texas at </a:t>
            </a:r>
            <a:r>
              <a:rPr lang="en-US" dirty="0" smtClean="0">
                <a:solidFill>
                  <a:schemeClr val="tx1"/>
                </a:solidFill>
              </a:rPr>
              <a:t>Austin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400" i="1" dirty="0" smtClean="0">
                <a:solidFill>
                  <a:schemeClr val="tx1"/>
                </a:solidFill>
              </a:rPr>
              <a:t>17</a:t>
            </a:r>
            <a:r>
              <a:rPr lang="en-US" sz="2400" i="1" baseline="30000" dirty="0" smtClean="0">
                <a:solidFill>
                  <a:schemeClr val="tx1"/>
                </a:solidFill>
              </a:rPr>
              <a:t>th</a:t>
            </a:r>
            <a:r>
              <a:rPr lang="en-US" sz="2400" i="1" dirty="0" smtClean="0">
                <a:solidFill>
                  <a:schemeClr val="tx1"/>
                </a:solidFill>
              </a:rPr>
              <a:t> </a:t>
            </a:r>
            <a:r>
              <a:rPr lang="en-US" sz="2400" i="1" dirty="0" smtClean="0">
                <a:solidFill>
                  <a:schemeClr val="tx1"/>
                </a:solidFill>
              </a:rPr>
              <a:t>January </a:t>
            </a:r>
            <a:r>
              <a:rPr lang="en-US" sz="2400" i="1" dirty="0" smtClean="0">
                <a:solidFill>
                  <a:schemeClr val="tx1"/>
                </a:solidFill>
              </a:rPr>
              <a:t>2018</a:t>
            </a:r>
            <a:endParaRPr lang="en-US" sz="2400" i="1" dirty="0" smtClean="0">
              <a:solidFill>
                <a:schemeClr val="tx1"/>
              </a:solidFill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H="1">
            <a:off x="152400" y="6477000"/>
            <a:ext cx="7205112" cy="0"/>
          </a:xfrm>
          <a:prstGeom prst="line">
            <a:avLst/>
          </a:prstGeom>
          <a:noFill/>
          <a:ln w="12700">
            <a:solidFill>
              <a:srgbClr val="42413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304800" y="4724400"/>
            <a:ext cx="0" cy="1905000"/>
          </a:xfrm>
          <a:prstGeom prst="line">
            <a:avLst/>
          </a:prstGeom>
          <a:noFill/>
          <a:ln w="6350">
            <a:solidFill>
              <a:srgbClr val="D7511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Picture 9" descr="lbj_logo_pacl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5867400"/>
            <a:ext cx="8001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UT-Aerial-resized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24000"/>
          </a:xfrm>
          <a:prstGeom prst="rect">
            <a:avLst/>
          </a:prstGeom>
        </p:spPr>
      </p:pic>
      <p:pic>
        <p:nvPicPr>
          <p:cNvPr id="7" name="Picture 6" descr="ut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632" y="5960378"/>
            <a:ext cx="841248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110287"/>
            <a:ext cx="7686700" cy="511156"/>
          </a:xfrm>
        </p:spPr>
        <p:txBody>
          <a:bodyPr/>
          <a:lstStyle/>
          <a:p>
            <a:r>
              <a:rPr lang="en-US" sz="2600" b="1" dirty="0" smtClean="0"/>
              <a:t>Quantitative Response Y and its p predictors</a:t>
            </a:r>
            <a:endParaRPr lang="en-US" sz="2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14" y="686549"/>
            <a:ext cx="8157882" cy="30889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01" y="3775456"/>
            <a:ext cx="6529752" cy="464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9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214874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Statistical Learning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48" y="1223468"/>
            <a:ext cx="8466627" cy="10524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700" y="2533277"/>
            <a:ext cx="1498600" cy="673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73" y="3540311"/>
            <a:ext cx="7404100" cy="1447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881406" y="3914588"/>
            <a:ext cx="2362947" cy="10735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The Process of Learning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4600"/>
            <a:ext cx="9144000" cy="43501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89" y="6553518"/>
            <a:ext cx="3421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Source: Learning From Data, 2012.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79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Why Study Statistical Learning?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1167685"/>
            <a:ext cx="848890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400" b="1" u="sng" dirty="0" smtClean="0">
                <a:solidFill>
                  <a:srgbClr val="A60000"/>
                </a:solidFill>
              </a:rPr>
              <a:t>Inference</a:t>
            </a:r>
            <a:r>
              <a:rPr lang="en-US" sz="2400" dirty="0" smtClean="0">
                <a:solidFill>
                  <a:srgbClr val="A60000"/>
                </a:solidFill>
              </a:rPr>
              <a:t>: direction and/or magnitude of predictors influence on the outcome variable is of interest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Does human activity cause climate change?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Will administering drug X increase chances of survival in a patient</a:t>
            </a:r>
            <a:r>
              <a:rPr lang="en-US" sz="2000" dirty="0" smtClean="0"/>
              <a:t>?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0000FF"/>
                </a:solidFill>
              </a:rPr>
              <a:t>Other examples?</a:t>
            </a:r>
            <a:endParaRPr lang="en-US" sz="2000" dirty="0">
              <a:solidFill>
                <a:srgbClr val="0000FF"/>
              </a:solidFill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400" b="1" u="sng" dirty="0" smtClean="0">
                <a:solidFill>
                  <a:srgbClr val="A60000"/>
                </a:solidFill>
              </a:rPr>
              <a:t>Prediction</a:t>
            </a:r>
            <a:r>
              <a:rPr lang="en-US" sz="2400" dirty="0" smtClean="0">
                <a:solidFill>
                  <a:srgbClr val="A60000"/>
                </a:solidFill>
              </a:rPr>
              <a:t>: only </a:t>
            </a:r>
            <a:r>
              <a:rPr lang="en-US" sz="2400" dirty="0">
                <a:solidFill>
                  <a:srgbClr val="A60000"/>
                </a:solidFill>
              </a:rPr>
              <a:t>the value of the outcome variable is of interest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How much rainfall will California have in 2050?</a:t>
            </a:r>
          </a:p>
          <a:p>
            <a:pPr marL="800100" lvl="1" indent="-342900">
              <a:spcAft>
                <a:spcPts val="1200"/>
              </a:spcAft>
              <a:buFont typeface="Arial"/>
              <a:buChar char="•"/>
            </a:pPr>
            <a:r>
              <a:rPr lang="en-US" sz="2000" dirty="0" smtClean="0"/>
              <a:t>How much solar photovoltaic (PV) will be installed in the U.S. in </a:t>
            </a:r>
            <a:r>
              <a:rPr lang="en-US" sz="2000" dirty="0" smtClean="0"/>
              <a:t>2025?</a:t>
            </a:r>
            <a:endParaRPr lang="en-US" sz="2000" dirty="0" smtClean="0"/>
          </a:p>
          <a:p>
            <a:pPr marL="800100" lvl="1" indent="-342900">
              <a:spcAft>
                <a:spcPts val="12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0000FF"/>
                </a:solidFill>
              </a:rPr>
              <a:t>Other examples?</a:t>
            </a: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Some times both are of interest, but often only one (inference or prediction) is of primary interest</a:t>
            </a:r>
          </a:p>
          <a:p>
            <a:pPr marL="800100" lvl="1" indent="-342900">
              <a:spcAft>
                <a:spcPts val="12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The primary objective of the analyst has a huge bearing on the selection of methods for statistical learning.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38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What’s the Best Statistical Learning Method?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1167685"/>
            <a:ext cx="848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A60000"/>
                </a:solidFill>
              </a:rPr>
              <a:t>None! (...for all types of datasets)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595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Statistical Learning</a:t>
            </a:r>
            <a:endParaRPr lang="en-US" sz="3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034" y="597651"/>
            <a:ext cx="4076604" cy="31597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56" y="3737539"/>
            <a:ext cx="3844914" cy="3083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2595"/>
            <a:ext cx="4034118" cy="31448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6472" y="3746129"/>
            <a:ext cx="3845856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1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Statistical Learning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1" y="668615"/>
            <a:ext cx="91059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4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Some Important Aspects of Statistical Learning: Recurring Themes in the Course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1167685"/>
            <a:ext cx="84889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A60000"/>
                </a:solidFill>
              </a:rPr>
              <a:t>Interpretation vs. Flexibility (predictive accuracy, often)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A60000"/>
                </a:solidFill>
              </a:rPr>
              <a:t>Model selection:</a:t>
            </a:r>
            <a:r>
              <a:rPr lang="en-US" sz="2400" dirty="0" smtClean="0"/>
              <a:t> choosing the best model for a problem/data</a:t>
            </a:r>
          </a:p>
          <a:p>
            <a:pPr marL="800100" lvl="1" indent="-342900">
              <a:spcAft>
                <a:spcPts val="1200"/>
              </a:spcAft>
              <a:buFont typeface="Arial"/>
              <a:buChar char="•"/>
            </a:pPr>
            <a:r>
              <a:rPr lang="en-US" sz="2200" dirty="0" smtClean="0"/>
              <a:t>Overfitting</a:t>
            </a:r>
          </a:p>
          <a:p>
            <a:pPr marL="800100" lvl="1" indent="-342900">
              <a:spcAft>
                <a:spcPts val="1200"/>
              </a:spcAft>
              <a:buFont typeface="Arial"/>
              <a:buChar char="•"/>
            </a:pPr>
            <a:r>
              <a:rPr lang="en-US" sz="2200" dirty="0" smtClean="0"/>
              <a:t>Training vs. test errors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>
                <a:solidFill>
                  <a:srgbClr val="0000FF"/>
                </a:solidFill>
              </a:rPr>
              <a:t>Bias-Variance tradeoff</a:t>
            </a:r>
            <a:endParaRPr lang="en-US" sz="2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0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Operating Principles of this Course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1167685"/>
            <a:ext cx="848890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Focus on most widely applicable methods; not everything.</a:t>
            </a:r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Look inside the “black box” of methods; understand how things work and interact.</a:t>
            </a: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Not mathematically heavy: need only to know how the </a:t>
            </a:r>
            <a:r>
              <a:rPr lang="en-US" sz="2400" dirty="0" err="1" smtClean="0">
                <a:solidFill>
                  <a:srgbClr val="000000"/>
                </a:solidFill>
              </a:rPr>
              <a:t>blackbox</a:t>
            </a:r>
            <a:r>
              <a:rPr lang="en-US" sz="2400" dirty="0" smtClean="0">
                <a:solidFill>
                  <a:srgbClr val="000000"/>
                </a:solidFill>
              </a:rPr>
              <a:t> works, no how to create it!</a:t>
            </a: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Focus more on applications and hands-on experience.</a:t>
            </a: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43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You Will Learn in This Course...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1167685"/>
            <a:ext cx="8488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800" dirty="0" smtClean="0"/>
              <a:t>Regression Basics++</a:t>
            </a:r>
            <a:endParaRPr lang="en-US" sz="2800" dirty="0"/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800" dirty="0" smtClean="0"/>
              <a:t>Classification</a:t>
            </a: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800" dirty="0" smtClean="0"/>
              <a:t>Parametric and non-parametric methods</a:t>
            </a: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800" dirty="0" smtClean="0"/>
              <a:t>Supervised and unsupervised methods</a:t>
            </a: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800" dirty="0" smtClean="0"/>
              <a:t>Inference </a:t>
            </a:r>
            <a:r>
              <a:rPr lang="en-US" sz="2800" dirty="0"/>
              <a:t>vs. prediction</a:t>
            </a:r>
          </a:p>
        </p:txBody>
      </p:sp>
    </p:spTree>
    <p:extLst>
      <p:ext uri="{BB962C8B-B14F-4D97-AF65-F5344CB8AC3E}">
        <p14:creationId xmlns:p14="http://schemas.microsoft.com/office/powerpoint/2010/main" val="80256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Note on Material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1167685"/>
            <a:ext cx="8488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Unless otherwise noted, all material in this presentation are from this course’s textbook, </a:t>
            </a:r>
            <a:r>
              <a:rPr lang="en-US" sz="2800" i="1" dirty="0" smtClean="0"/>
              <a:t>An Introduction to Statistical Learning (ISL)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48427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Skills Developed by the End of This Course...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1167685"/>
            <a:ext cx="8488908" cy="372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Statistical concepts: revisited, refreshed, high-freq. use</a:t>
            </a: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Statistical learning methods</a:t>
            </a: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Model selection</a:t>
            </a: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Hand-on data analysis experience in </a:t>
            </a:r>
            <a:r>
              <a:rPr lang="en-US" sz="2800" dirty="0" smtClean="0">
                <a:solidFill>
                  <a:srgbClr val="000000"/>
                </a:solidFill>
              </a:rPr>
              <a:t>R/Python</a:t>
            </a:r>
            <a:endParaRPr lang="en-US" sz="2800" dirty="0">
              <a:solidFill>
                <a:srgbClr val="000000"/>
              </a:solidFill>
            </a:endParaRP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Overall</a:t>
            </a:r>
            <a:r>
              <a:rPr lang="en-US" sz="2800" dirty="0">
                <a:solidFill>
                  <a:srgbClr val="000000"/>
                </a:solidFill>
              </a:rPr>
              <a:t>, </a:t>
            </a:r>
            <a:r>
              <a:rPr lang="en-US" sz="2800" dirty="0">
                <a:solidFill>
                  <a:srgbClr val="FF0000"/>
                </a:solidFill>
              </a:rPr>
              <a:t>a general, systematic approach to statistical learning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that you can (and should) apply to any new relevant problem.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4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sz="3600" b="1" dirty="0" smtClean="0"/>
              <a:t>Welcome to SAL!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260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74" y="6556469"/>
            <a:ext cx="6524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libri"/>
              </a:rPr>
              <a:t>Source: </a:t>
            </a:r>
            <a:r>
              <a:rPr lang="en-US" sz="1400" dirty="0">
                <a:solidFill>
                  <a:prstClr val="black"/>
                </a:solidFill>
              </a:rPr>
              <a:t>http://</a:t>
            </a:r>
            <a:r>
              <a:rPr lang="en-US" sz="1400" dirty="0" err="1">
                <a:solidFill>
                  <a:prstClr val="black"/>
                </a:solidFill>
              </a:rPr>
              <a:t>yaroslavvb.blogspot.com</a:t>
            </a:r>
            <a:r>
              <a:rPr lang="en-US" sz="1400" dirty="0">
                <a:solidFill>
                  <a:prstClr val="black"/>
                </a:solidFill>
              </a:rPr>
              <a:t>/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840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Science/Advanced Analytics/Learning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1167681"/>
            <a:ext cx="8488908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400" dirty="0">
                <a:solidFill>
                  <a:srgbClr val="A60000"/>
                </a:solidFill>
              </a:rPr>
              <a:t>Data science:</a:t>
            </a:r>
            <a:r>
              <a:rPr lang="en-US" sz="2400" dirty="0" smtClean="0">
                <a:solidFill>
                  <a:srgbClr val="000000"/>
                </a:solidFill>
              </a:rPr>
              <a:t> A set of fundamental principles that enable the </a:t>
            </a:r>
            <a:r>
              <a:rPr lang="en-US" sz="2400" dirty="0">
                <a:solidFill>
                  <a:srgbClr val="000000"/>
                </a:solidFill>
              </a:rPr>
              <a:t>e</a:t>
            </a:r>
            <a:r>
              <a:rPr lang="en-US" sz="2400" dirty="0" smtClean="0">
                <a:solidFill>
                  <a:srgbClr val="000000"/>
                </a:solidFill>
              </a:rPr>
              <a:t>xtraction of knowledge from data.</a:t>
            </a:r>
            <a:endParaRPr lang="en-US" sz="2400" dirty="0" smtClean="0">
              <a:solidFill>
                <a:srgbClr val="A60000"/>
              </a:solidFill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A60000"/>
                </a:solidFill>
              </a:rPr>
              <a:t>Extraction of what kind of knowledge?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Identification of hidden (i.e., non-obvious) patterns in the data: </a:t>
            </a:r>
            <a:r>
              <a:rPr lang="en-US" sz="2400" dirty="0">
                <a:solidFill>
                  <a:srgbClr val="A60000"/>
                </a:solidFill>
              </a:rPr>
              <a:t>“Insights for innovation”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Identification of areas to improve, especially in high-volume, repeat business operations: </a:t>
            </a:r>
            <a:r>
              <a:rPr lang="en-US" sz="2400" dirty="0">
                <a:solidFill>
                  <a:srgbClr val="A60000"/>
                </a:solidFill>
              </a:rPr>
              <a:t>“Increase operational efficiency</a:t>
            </a:r>
            <a:r>
              <a:rPr lang="en-US" sz="2400" dirty="0" smtClean="0">
                <a:solidFill>
                  <a:srgbClr val="A60000"/>
                </a:solidFill>
              </a:rPr>
              <a:t>”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A60000"/>
                </a:solidFill>
              </a:rPr>
              <a:t>Extract how?...</a:t>
            </a:r>
          </a:p>
        </p:txBody>
      </p:sp>
    </p:spTree>
    <p:extLst>
      <p:ext uri="{BB962C8B-B14F-4D97-AF65-F5344CB8AC3E}">
        <p14:creationId xmlns:p14="http://schemas.microsoft.com/office/powerpoint/2010/main" val="88400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Statistical Learning?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1227449"/>
            <a:ext cx="84889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Statistical </a:t>
            </a:r>
            <a:r>
              <a:rPr lang="en-US" sz="2400" dirty="0"/>
              <a:t>learning refers to a vast set of </a:t>
            </a:r>
            <a:r>
              <a:rPr lang="en-US" sz="2400" dirty="0">
                <a:solidFill>
                  <a:srgbClr val="0000FF"/>
                </a:solidFill>
              </a:rPr>
              <a:t>tools for </a:t>
            </a:r>
            <a:r>
              <a:rPr lang="en-US" sz="2400" dirty="0" smtClean="0">
                <a:solidFill>
                  <a:srgbClr val="0000FF"/>
                </a:solidFill>
              </a:rPr>
              <a:t>understanding </a:t>
            </a:r>
            <a:r>
              <a:rPr lang="en-US" sz="2400" dirty="0">
                <a:solidFill>
                  <a:srgbClr val="0000FF"/>
                </a:solidFill>
              </a:rPr>
              <a:t>data</a:t>
            </a:r>
            <a:r>
              <a:rPr lang="en-US" sz="2400" dirty="0"/>
              <a:t>. </a:t>
            </a:r>
            <a:r>
              <a:rPr lang="en-US" sz="2400" dirty="0" smtClean="0"/>
              <a:t>These tools </a:t>
            </a:r>
            <a:r>
              <a:rPr lang="en-US" sz="2400" dirty="0"/>
              <a:t>can be classified as  </a:t>
            </a:r>
            <a:r>
              <a:rPr lang="en-US" sz="2400" dirty="0">
                <a:solidFill>
                  <a:srgbClr val="FF0000"/>
                </a:solidFill>
              </a:rPr>
              <a:t>supervised or </a:t>
            </a:r>
            <a:r>
              <a:rPr lang="en-US" sz="2400" dirty="0" smtClean="0">
                <a:solidFill>
                  <a:srgbClr val="FF0000"/>
                </a:solidFill>
              </a:rPr>
              <a:t>unsupervised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Supervised </a:t>
            </a:r>
            <a:r>
              <a:rPr lang="en-US" sz="2400" dirty="0">
                <a:solidFill>
                  <a:srgbClr val="0000FF"/>
                </a:solidFill>
              </a:rPr>
              <a:t>statistical learning involves building a statistical model for predicting</a:t>
            </a:r>
            <a:r>
              <a:rPr lang="en-US" sz="2400" dirty="0" smtClean="0">
                <a:solidFill>
                  <a:srgbClr val="0000FF"/>
                </a:solidFill>
              </a:rPr>
              <a:t>, or </a:t>
            </a:r>
            <a:r>
              <a:rPr lang="en-US" sz="2400" dirty="0">
                <a:solidFill>
                  <a:srgbClr val="0000FF"/>
                </a:solidFill>
              </a:rPr>
              <a:t>estimating, an </a:t>
            </a:r>
            <a:r>
              <a:rPr lang="en-US" sz="2400" dirty="0" smtClean="0">
                <a:solidFill>
                  <a:srgbClr val="0000FF"/>
                </a:solidFill>
              </a:rPr>
              <a:t>output </a:t>
            </a:r>
            <a:r>
              <a:rPr lang="en-US" sz="2400" dirty="0">
                <a:solidFill>
                  <a:srgbClr val="0000FF"/>
                </a:solidFill>
              </a:rPr>
              <a:t>based </a:t>
            </a:r>
            <a:r>
              <a:rPr lang="en-US" sz="2400" dirty="0"/>
              <a:t>on one or more  inputs. Problems </a:t>
            </a:r>
            <a:r>
              <a:rPr lang="en-US" sz="2400" dirty="0" smtClean="0"/>
              <a:t>of this </a:t>
            </a:r>
            <a:r>
              <a:rPr lang="en-US" sz="2400" dirty="0"/>
              <a:t>nature occur in fields as diverse as business, medicine, astrophysics, </a:t>
            </a:r>
            <a:r>
              <a:rPr lang="en-US" sz="2400" dirty="0" smtClean="0"/>
              <a:t>and public </a:t>
            </a:r>
            <a:r>
              <a:rPr lang="en-US" sz="2400" dirty="0"/>
              <a:t>policy. 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With </a:t>
            </a:r>
            <a:r>
              <a:rPr lang="en-US" sz="2400" dirty="0">
                <a:solidFill>
                  <a:srgbClr val="0000FF"/>
                </a:solidFill>
              </a:rPr>
              <a:t>unsupervised statistical learning, there are inputs </a:t>
            </a:r>
            <a:r>
              <a:rPr lang="en-US" sz="2400" dirty="0" smtClean="0">
                <a:solidFill>
                  <a:srgbClr val="0000FF"/>
                </a:solidFill>
              </a:rPr>
              <a:t>but no </a:t>
            </a:r>
            <a:r>
              <a:rPr lang="en-US" sz="2400" dirty="0">
                <a:solidFill>
                  <a:srgbClr val="0000FF"/>
                </a:solidFill>
              </a:rPr>
              <a:t>supervising output</a:t>
            </a:r>
            <a:r>
              <a:rPr lang="en-US" sz="2400" dirty="0"/>
              <a:t>; nevertheless we can learn relationships and </a:t>
            </a:r>
            <a:r>
              <a:rPr lang="en-US" sz="2400" dirty="0" smtClean="0"/>
              <a:t>structure from </a:t>
            </a:r>
            <a:r>
              <a:rPr lang="en-US" sz="2400" dirty="0"/>
              <a:t>such data</a:t>
            </a:r>
            <a:r>
              <a:rPr lang="en-US" sz="2400" dirty="0" smtClean="0"/>
              <a:t>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098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155110"/>
            <a:ext cx="7686700" cy="511156"/>
          </a:xfrm>
        </p:spPr>
        <p:txBody>
          <a:bodyPr/>
          <a:lstStyle/>
          <a:p>
            <a:r>
              <a:rPr lang="en-US" b="1" dirty="0" smtClean="0"/>
              <a:t>Wage Data Example: Quantitative Outcome</a:t>
            </a:r>
            <a:endParaRPr lang="en-US" sz="2600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60" y="860499"/>
            <a:ext cx="8232588" cy="562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9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b="1" dirty="0" smtClean="0"/>
              <a:t>Stock Market Example: Qualitative Outcome</a:t>
            </a:r>
            <a:endParaRPr lang="en-US" sz="2600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7751"/>
            <a:ext cx="9144000" cy="57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3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7609" y="155110"/>
            <a:ext cx="7746464" cy="511156"/>
          </a:xfrm>
        </p:spPr>
        <p:txBody>
          <a:bodyPr/>
          <a:lstStyle/>
          <a:p>
            <a:r>
              <a:rPr lang="en-US" b="1" dirty="0" smtClean="0"/>
              <a:t>Gene Expression Example: Clustering/High-D</a:t>
            </a:r>
            <a:endParaRPr lang="en-US" sz="2600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09" y="865841"/>
            <a:ext cx="7908646" cy="55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2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7609" y="155110"/>
            <a:ext cx="7746464" cy="511156"/>
          </a:xfrm>
        </p:spPr>
        <p:txBody>
          <a:bodyPr/>
          <a:lstStyle/>
          <a:p>
            <a:r>
              <a:rPr lang="en-US" b="1" dirty="0" smtClean="0"/>
              <a:t>Another Clustering Example</a:t>
            </a:r>
            <a:endParaRPr lang="en-US" sz="2600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6266"/>
            <a:ext cx="3968338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248" y="1200198"/>
            <a:ext cx="4902537" cy="48343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06670" y="610066"/>
            <a:ext cx="395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  <a:r>
              <a:rPr lang="en-US" smtClean="0"/>
              <a:t>ountries </a:t>
            </a:r>
            <a:r>
              <a:rPr lang="en-US"/>
              <a:t>by their 1976 crude birth and death rates per 100,000 people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77908" y="6255326"/>
            <a:ext cx="395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Source: JMP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Predictor and Outcome Variables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988393"/>
            <a:ext cx="848890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Two main types of variables: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Input</a:t>
            </a:r>
            <a:r>
              <a:rPr lang="en-US" sz="2400" dirty="0" smtClean="0"/>
              <a:t>/Predictor/Independent/features: </a:t>
            </a:r>
            <a:r>
              <a:rPr lang="en-US" sz="2400" dirty="0" smtClean="0">
                <a:solidFill>
                  <a:srgbClr val="FF0000"/>
                </a:solidFill>
              </a:rPr>
              <a:t>X = (X</a:t>
            </a:r>
            <a:r>
              <a:rPr lang="en-US" sz="2400" baseline="-25000" dirty="0" smtClean="0">
                <a:solidFill>
                  <a:srgbClr val="FF0000"/>
                </a:solidFill>
              </a:rPr>
              <a:t>1</a:t>
            </a:r>
            <a:r>
              <a:rPr lang="en-US" sz="2400" dirty="0" smtClean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X</a:t>
            </a:r>
            <a:r>
              <a:rPr lang="en-US" sz="2400" baseline="-250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,...,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X</a:t>
            </a:r>
            <a:r>
              <a:rPr lang="en-US" sz="2400" baseline="-25000" dirty="0" err="1">
                <a:solidFill>
                  <a:srgbClr val="FF0000"/>
                </a:solidFill>
              </a:rPr>
              <a:t>p</a:t>
            </a:r>
            <a:r>
              <a:rPr lang="en-US" sz="2400" dirty="0" smtClean="0">
                <a:solidFill>
                  <a:srgbClr val="FF0000"/>
                </a:solidFill>
              </a:rPr>
              <a:t>)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Output</a:t>
            </a:r>
            <a:r>
              <a:rPr lang="en-US" sz="2400" dirty="0" smtClean="0"/>
              <a:t>/outcome/dependent/response: </a:t>
            </a:r>
            <a:r>
              <a:rPr lang="en-US" sz="2400" dirty="0" smtClean="0">
                <a:solidFill>
                  <a:srgbClr val="FF0000"/>
                </a:solidFill>
              </a:rPr>
              <a:t>Y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05" y="2344839"/>
            <a:ext cx="6344024" cy="42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3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prstDash val="soli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20608</TotalTime>
  <Words>725</Words>
  <Application>Microsoft Macintosh PowerPoint</Application>
  <PresentationFormat>On-screen Show (4:3)</PresentationFormat>
  <Paragraphs>121</Paragraphs>
  <Slides>21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Arial</vt:lpstr>
      <vt:lpstr>Office Theme</vt:lpstr>
      <vt:lpstr>1_Office Theme</vt:lpstr>
      <vt:lpstr>???</vt:lpstr>
      <vt:lpstr>Statistical Analysis and Learning (SAL) Textbook: An Introduction to Statistical Learning (ISL)</vt:lpstr>
      <vt:lpstr>Note on Material</vt:lpstr>
      <vt:lpstr>Data Science/Advanced Analytics/Learning</vt:lpstr>
      <vt:lpstr>What is Statistical Learning?</vt:lpstr>
      <vt:lpstr>Wage Data Example: Quantitative Outcome</vt:lpstr>
      <vt:lpstr>Stock Market Example: Qualitative Outcome</vt:lpstr>
      <vt:lpstr>Gene Expression Example: Clustering/High-D</vt:lpstr>
      <vt:lpstr>Another Clustering Example</vt:lpstr>
      <vt:lpstr>Predictor and Outcome Variables</vt:lpstr>
      <vt:lpstr>Quantitative Response Y and its p predictors</vt:lpstr>
      <vt:lpstr>Statistical Learning</vt:lpstr>
      <vt:lpstr>The Process of Learning</vt:lpstr>
      <vt:lpstr>Why Study Statistical Learning?</vt:lpstr>
      <vt:lpstr>What’s the Best Statistical Learning Method?</vt:lpstr>
      <vt:lpstr>Statistical Learning</vt:lpstr>
      <vt:lpstr>Statistical Learning</vt:lpstr>
      <vt:lpstr>Some Important Aspects of Statistical Learning: Recurring Themes in the Course</vt:lpstr>
      <vt:lpstr>Operating Principles of this Course</vt:lpstr>
      <vt:lpstr>What You Will Learn in This Course...</vt:lpstr>
      <vt:lpstr>Skills Developed by the End of This Course...</vt:lpstr>
      <vt:lpstr>Welcome to SAL!</vt:lpstr>
    </vt:vector>
  </TitlesOfParts>
  <Company>UT Austin</Company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Changgui DONG</dc:creator>
  <cp:lastModifiedBy>Varun Rai</cp:lastModifiedBy>
  <cp:revision>1099</cp:revision>
  <cp:lastPrinted>2015-11-18T18:26:58Z</cp:lastPrinted>
  <dcterms:created xsi:type="dcterms:W3CDTF">2013-03-29T17:59:38Z</dcterms:created>
  <dcterms:modified xsi:type="dcterms:W3CDTF">2018-01-17T14:49:53Z</dcterms:modified>
</cp:coreProperties>
</file>